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</p:sldIdLst>
  <p:sldSz cy="5143500" cx="9144000"/>
  <p:notesSz cx="6858000" cy="9144000"/>
  <p:embeddedFontLst>
    <p:embeddedFont>
      <p:font typeface="Roboto"/>
      <p:regular r:id="rId44"/>
      <p:bold r:id="rId45"/>
      <p:italic r:id="rId46"/>
      <p:boldItalic r:id="rId47"/>
    </p:embeddedFont>
    <p:embeddedFont>
      <p:font typeface="Roboto Medium"/>
      <p:regular r:id="rId48"/>
      <p:bold r:id="rId49"/>
      <p:italic r:id="rId50"/>
      <p:boldItalic r:id="rId51"/>
    </p:embeddedFont>
    <p:embeddedFont>
      <p:font typeface="Montserrat"/>
      <p:regular r:id="rId52"/>
      <p:bold r:id="rId53"/>
      <p:italic r:id="rId54"/>
      <p:boldItalic r:id="rId55"/>
    </p:embeddedFont>
    <p:embeddedFont>
      <p:font typeface="Montserrat Light"/>
      <p:regular r:id="rId56"/>
      <p:bold r:id="rId57"/>
      <p:italic r:id="rId58"/>
      <p:boldItalic r:id="rId59"/>
    </p:embeddedFont>
    <p:embeddedFont>
      <p:font typeface="Roboto Light"/>
      <p:regular r:id="rId60"/>
      <p:bold r:id="rId61"/>
      <p:italic r:id="rId62"/>
      <p:boldItalic r:id="rId63"/>
    </p:embeddedFont>
    <p:embeddedFont>
      <p:font typeface="Roboto Mono Regular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font" Target="fonts/Roboto-regular.fntdata"/><Relationship Id="rId43" Type="http://schemas.openxmlformats.org/officeDocument/2006/relationships/slide" Target="slides/slide39.xml"/><Relationship Id="rId46" Type="http://schemas.openxmlformats.org/officeDocument/2006/relationships/font" Target="fonts/Roboto-italic.fntdata"/><Relationship Id="rId45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obotoMedium-regular.fntdata"/><Relationship Id="rId47" Type="http://schemas.openxmlformats.org/officeDocument/2006/relationships/font" Target="fonts/Roboto-boldItalic.fntdata"/><Relationship Id="rId49" Type="http://schemas.openxmlformats.org/officeDocument/2006/relationships/font" Target="fonts/RobotoMedium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RobotoLight-italic.fntdata"/><Relationship Id="rId61" Type="http://schemas.openxmlformats.org/officeDocument/2006/relationships/font" Target="fonts/RobotoLight-bold.fntdata"/><Relationship Id="rId20" Type="http://schemas.openxmlformats.org/officeDocument/2006/relationships/slide" Target="slides/slide16.xml"/><Relationship Id="rId64" Type="http://schemas.openxmlformats.org/officeDocument/2006/relationships/font" Target="fonts/RobotoMonoRegular-regular.fntdata"/><Relationship Id="rId63" Type="http://schemas.openxmlformats.org/officeDocument/2006/relationships/font" Target="fonts/RobotoLight-boldItalic.fntdata"/><Relationship Id="rId22" Type="http://schemas.openxmlformats.org/officeDocument/2006/relationships/slide" Target="slides/slide18.xml"/><Relationship Id="rId66" Type="http://schemas.openxmlformats.org/officeDocument/2006/relationships/font" Target="fonts/RobotoMonoRegular-italic.fntdata"/><Relationship Id="rId21" Type="http://schemas.openxmlformats.org/officeDocument/2006/relationships/slide" Target="slides/slide17.xml"/><Relationship Id="rId65" Type="http://schemas.openxmlformats.org/officeDocument/2006/relationships/font" Target="fonts/RobotoMonoRegular-bold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7" Type="http://schemas.openxmlformats.org/officeDocument/2006/relationships/font" Target="fonts/RobotoMonoRegular-boldItalic.fntdata"/><Relationship Id="rId60" Type="http://schemas.openxmlformats.org/officeDocument/2006/relationships/font" Target="fonts/RobotoLight-regular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obotoMedium-boldItalic.fntdata"/><Relationship Id="rId50" Type="http://schemas.openxmlformats.org/officeDocument/2006/relationships/font" Target="fonts/RobotoMedium-italic.fntdata"/><Relationship Id="rId53" Type="http://schemas.openxmlformats.org/officeDocument/2006/relationships/font" Target="fonts/Montserrat-bold.fntdata"/><Relationship Id="rId52" Type="http://schemas.openxmlformats.org/officeDocument/2006/relationships/font" Target="fonts/Montserrat-regular.fntdata"/><Relationship Id="rId11" Type="http://schemas.openxmlformats.org/officeDocument/2006/relationships/slide" Target="slides/slide7.xml"/><Relationship Id="rId55" Type="http://schemas.openxmlformats.org/officeDocument/2006/relationships/font" Target="fonts/Montserrat-boldItalic.fntdata"/><Relationship Id="rId10" Type="http://schemas.openxmlformats.org/officeDocument/2006/relationships/slide" Target="slides/slide6.xml"/><Relationship Id="rId54" Type="http://schemas.openxmlformats.org/officeDocument/2006/relationships/font" Target="fonts/Montserrat-italic.fntdata"/><Relationship Id="rId13" Type="http://schemas.openxmlformats.org/officeDocument/2006/relationships/slide" Target="slides/slide9.xml"/><Relationship Id="rId57" Type="http://schemas.openxmlformats.org/officeDocument/2006/relationships/font" Target="fonts/MontserratLight-bold.fntdata"/><Relationship Id="rId12" Type="http://schemas.openxmlformats.org/officeDocument/2006/relationships/slide" Target="slides/slide8.xml"/><Relationship Id="rId56" Type="http://schemas.openxmlformats.org/officeDocument/2006/relationships/font" Target="fonts/MontserratLight-regular.fntdata"/><Relationship Id="rId15" Type="http://schemas.openxmlformats.org/officeDocument/2006/relationships/slide" Target="slides/slide11.xml"/><Relationship Id="rId59" Type="http://schemas.openxmlformats.org/officeDocument/2006/relationships/font" Target="fonts/MontserratLight-boldItalic.fntdata"/><Relationship Id="rId14" Type="http://schemas.openxmlformats.org/officeDocument/2006/relationships/slide" Target="slides/slide10.xml"/><Relationship Id="rId58" Type="http://schemas.openxmlformats.org/officeDocument/2006/relationships/font" Target="fonts/MontserratLight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5bfb47ffa_2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5bfb47ffa_2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9d2b54ace8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9d2b54ace8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9d2e082a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9d2e082a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9d2b54ace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9d2b54ace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a39ea9e46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a39ea9e46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39ea9e46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39ea9e46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a39ea9e46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a39ea9e46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39ea9e46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a39ea9e46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a39ea9e47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a39ea9e47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a39ea9e47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a39ea9e47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9d2b54ace8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9d2b54ace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5bfb47ffa_2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5bfb47ffa_2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9d2b54ace8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9d2b54ace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9d2b19817f_1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9d2b19817f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a39ea9e47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a39ea9e47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9836717b5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9836717b5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9d2b19817f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9d2b19817f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d2b19817f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d2b19817f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9d2b19817f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9d2b19817f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9d2b19817f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9d2b19817f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9d2b19817f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9d2b19817f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9d2b19817f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9d2b19817f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9d2b54ace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9d2b54ace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9d2b19817f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9d2b19817f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9d2b19817f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9d2b19817f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9d2b19817f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9d2b19817f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9d2b19817f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9d2b19817f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9d2b19817f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9d2b19817f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9d2b19817f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9d2b19817f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d2b19817f_1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9d2b19817f_1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9d2b19817f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9d2b19817f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9d2b54ace8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9d2b54ace8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9d2b19817f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9d2b19817f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d2b54ace8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d2b54ace8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d2b54ace8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9d2b54ace8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9d2b54ace8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9d2b54ace8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d2b1981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d2b1981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9d2b54ace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9d2b54ace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9d2b54ace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9d2b54ace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400"/>
              <a:buNone/>
              <a:defRPr sz="2400">
                <a:solidFill>
                  <a:srgbClr val="9E9E9E"/>
                </a:solidFill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type="title"/>
          </p:nvPr>
        </p:nvSpPr>
        <p:spPr>
          <a:xfrm>
            <a:off x="407875" y="599125"/>
            <a:ext cx="8340000" cy="224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424242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@Amit Bendor</a:t>
            </a:r>
            <a:endParaRPr sz="600">
              <a:solidFill>
                <a:srgbClr val="424242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play - Blue/White">
  <p:cSld name="CUSTOM_18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0" y="0"/>
            <a:ext cx="3042000" cy="5143500"/>
          </a:xfrm>
          <a:prstGeom prst="rect">
            <a:avLst/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1"/>
          <p:cNvSpPr txBox="1"/>
          <p:nvPr>
            <p:ph type="title"/>
          </p:nvPr>
        </p:nvSpPr>
        <p:spPr>
          <a:xfrm>
            <a:off x="269375" y="446175"/>
            <a:ext cx="23571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53" name="Google Shape;53;p11"/>
          <p:cNvSpPr txBox="1"/>
          <p:nvPr>
            <p:ph idx="1" type="subTitle"/>
          </p:nvPr>
        </p:nvSpPr>
        <p:spPr>
          <a:xfrm>
            <a:off x="269375" y="1271150"/>
            <a:ext cx="1995000" cy="28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/>
        </p:txBody>
      </p:sp>
      <p:sp>
        <p:nvSpPr>
          <p:cNvPr id="54" name="Google Shape;54;p11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424242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Confidential + Proprietary</a:t>
            </a:r>
            <a:endParaRPr sz="600">
              <a:solidFill>
                <a:srgbClr val="424242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play - White/Gray">
  <p:cSld name="CUSTOM_19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/>
          <p:nvPr/>
        </p:nvSpPr>
        <p:spPr>
          <a:xfrm>
            <a:off x="3438750" y="-3125"/>
            <a:ext cx="5705400" cy="51435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2"/>
          <p:cNvSpPr txBox="1"/>
          <p:nvPr>
            <p:ph type="title"/>
          </p:nvPr>
        </p:nvSpPr>
        <p:spPr>
          <a:xfrm>
            <a:off x="311475" y="1649100"/>
            <a:ext cx="2870700" cy="12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" name="Google Shape;58;p12"/>
          <p:cNvSpPr txBox="1"/>
          <p:nvPr>
            <p:ph idx="1" type="subTitle"/>
          </p:nvPr>
        </p:nvSpPr>
        <p:spPr>
          <a:xfrm>
            <a:off x="311475" y="2870125"/>
            <a:ext cx="2744400" cy="13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tally Blank">
  <p:cSld name="CUSTOM_9">
    <p:bg>
      <p:bgPr>
        <a:solidFill>
          <a:srgbClr val="FFFFF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/>
        </p:nvSpPr>
        <p:spPr>
          <a:xfrm>
            <a:off x="62725" y="3742198"/>
            <a:ext cx="73320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Full frame is great, use a scrim for text.</a:t>
            </a:r>
            <a:endParaRPr sz="2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Logo">
  <p:cSld name="BLANK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- Dark Gray">
  <p:cSld name="CUSTOM_16">
    <p:bg>
      <p:bgPr>
        <a:solidFill>
          <a:srgbClr val="424242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555575" y="1742550"/>
            <a:ext cx="7046100" cy="9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630950" y="2491775"/>
            <a:ext cx="3990300" cy="15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2 - Blue">
  <p:cSld name="CUSTOM_17">
    <p:bg>
      <p:bgPr>
        <a:solidFill>
          <a:srgbClr val="1E88E5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/>
        </p:nvSpPr>
        <p:spPr>
          <a:xfrm>
            <a:off x="887225" y="1680143"/>
            <a:ext cx="42912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6"/>
          <p:cNvSpPr txBox="1"/>
          <p:nvPr>
            <p:ph type="title"/>
          </p:nvPr>
        </p:nvSpPr>
        <p:spPr>
          <a:xfrm>
            <a:off x="555575" y="1742550"/>
            <a:ext cx="7046100" cy="9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1" type="subTitle"/>
          </p:nvPr>
        </p:nvSpPr>
        <p:spPr>
          <a:xfrm>
            <a:off x="630950" y="2491775"/>
            <a:ext cx="3990300" cy="15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9" name="Google Shape;69;p16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424242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@Amit Bendor</a:t>
            </a:r>
            <a:endParaRPr sz="600">
              <a:solidFill>
                <a:srgbClr val="FFFFFF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3 - Light Gray">
  <p:cSld name="CUSTOM_16_1_1">
    <p:bg>
      <p:bgPr>
        <a:solidFill>
          <a:srgbClr val="EEEEEE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/>
        </p:nvSpPr>
        <p:spPr>
          <a:xfrm>
            <a:off x="609600" y="1659900"/>
            <a:ext cx="8330700" cy="14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2" name="Google Shape;72;p17"/>
          <p:cNvSpPr txBox="1"/>
          <p:nvPr>
            <p:ph type="title"/>
          </p:nvPr>
        </p:nvSpPr>
        <p:spPr>
          <a:xfrm>
            <a:off x="552025" y="1738250"/>
            <a:ext cx="7494900" cy="15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1" type="subTitle"/>
          </p:nvPr>
        </p:nvSpPr>
        <p:spPr>
          <a:xfrm>
            <a:off x="630950" y="2491775"/>
            <a:ext cx="3990300" cy="15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74" name="Google Shape;74;p17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424242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@Amit Bendor</a:t>
            </a:r>
            <a:endParaRPr sz="600">
              <a:solidFill>
                <a:srgbClr val="424242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">
  <p:cSld name="CUSTOM_11">
    <p:bg>
      <p:bgPr>
        <a:solidFill>
          <a:srgbClr val="1E88E5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8"/>
          <p:cNvSpPr txBox="1"/>
          <p:nvPr>
            <p:ph type="title"/>
          </p:nvPr>
        </p:nvSpPr>
        <p:spPr>
          <a:xfrm>
            <a:off x="176350" y="248700"/>
            <a:ext cx="4182600" cy="6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424242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@Amit Bendor</a:t>
            </a:r>
            <a:endParaRPr sz="600">
              <a:solidFill>
                <a:srgbClr val="FFFFFF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">
  <p:cSld name="CUSTOM_12">
    <p:bg>
      <p:bgPr>
        <a:solidFill>
          <a:srgbClr val="1E88E5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/>
          <p:nvPr/>
        </p:nvSpPr>
        <p:spPr>
          <a:xfrm>
            <a:off x="0" y="0"/>
            <a:ext cx="3042000" cy="5143500"/>
          </a:xfrm>
          <a:prstGeom prst="rect">
            <a:avLst/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9"/>
          <p:cNvSpPr/>
          <p:nvPr/>
        </p:nvSpPr>
        <p:spPr>
          <a:xfrm>
            <a:off x="6102000" y="0"/>
            <a:ext cx="3042000" cy="5143500"/>
          </a:xfrm>
          <a:prstGeom prst="rect">
            <a:avLst/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9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424242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@Amit Bendor</a:t>
            </a:r>
            <a:endParaRPr sz="600">
              <a:solidFill>
                <a:srgbClr val="FFFFFF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83" name="Google Shape;83;p19"/>
          <p:cNvSpPr txBox="1"/>
          <p:nvPr>
            <p:ph type="title"/>
          </p:nvPr>
        </p:nvSpPr>
        <p:spPr>
          <a:xfrm>
            <a:off x="176350" y="248700"/>
            <a:ext cx="2702700" cy="9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" name="Google Shape;84;p19"/>
          <p:cNvSpPr txBox="1"/>
          <p:nvPr>
            <p:ph idx="1" type="subTitle"/>
          </p:nvPr>
        </p:nvSpPr>
        <p:spPr>
          <a:xfrm>
            <a:off x="244150" y="1300600"/>
            <a:ext cx="2315100" cy="26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5" name="Google Shape;85;p19"/>
          <p:cNvSpPr txBox="1"/>
          <p:nvPr>
            <p:ph idx="2" type="subTitle"/>
          </p:nvPr>
        </p:nvSpPr>
        <p:spPr>
          <a:xfrm>
            <a:off x="3332975" y="316550"/>
            <a:ext cx="2315100" cy="45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idx="3" type="subTitle"/>
          </p:nvPr>
        </p:nvSpPr>
        <p:spPr>
          <a:xfrm>
            <a:off x="6465450" y="342250"/>
            <a:ext cx="2315100" cy="45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- White">
  <p:cSld name="BIG_NUMBER_1_1_1_1_1_1_1">
    <p:bg>
      <p:bgPr>
        <a:solidFill>
          <a:srgbClr val="FFFF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/>
        </p:nvSpPr>
        <p:spPr>
          <a:xfrm>
            <a:off x="1590150" y="1755443"/>
            <a:ext cx="59637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rPr>
              <a:t>Thank you!</a:t>
            </a:r>
            <a:endParaRPr sz="3600">
              <a:solidFill>
                <a:srgbClr val="42424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89" name="Google Shape;89;p20"/>
          <p:cNvCxnSpPr/>
          <p:nvPr/>
        </p:nvCxnSpPr>
        <p:spPr>
          <a:xfrm rot="10800000">
            <a:off x="2178600" y="1109800"/>
            <a:ext cx="2062800" cy="0"/>
          </a:xfrm>
          <a:prstGeom prst="straightConnector1">
            <a:avLst/>
          </a:prstGeom>
          <a:noFill/>
          <a:ln cap="flat" cmpd="sng" w="9525">
            <a:solidFill>
              <a:srgbClr val="1E88E5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0" name="Google Shape;90;p20"/>
          <p:cNvCxnSpPr/>
          <p:nvPr/>
        </p:nvCxnSpPr>
        <p:spPr>
          <a:xfrm rot="10800000">
            <a:off x="4902600" y="1116500"/>
            <a:ext cx="2062800" cy="0"/>
          </a:xfrm>
          <a:prstGeom prst="straightConnector1">
            <a:avLst/>
          </a:prstGeom>
          <a:noFill/>
          <a:ln cap="flat" cmpd="sng" w="9525">
            <a:solidFill>
              <a:srgbClr val="1E88E5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1" name="Google Shape;91;p20"/>
          <p:cNvCxnSpPr/>
          <p:nvPr/>
        </p:nvCxnSpPr>
        <p:spPr>
          <a:xfrm rot="10800000">
            <a:off x="2178525" y="3047475"/>
            <a:ext cx="4806600" cy="0"/>
          </a:xfrm>
          <a:prstGeom prst="straightConnector1">
            <a:avLst/>
          </a:prstGeom>
          <a:noFill/>
          <a:ln cap="flat" cmpd="sng" w="9525">
            <a:solidFill>
              <a:srgbClr val="1E88E5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Logo">
  <p:cSld name="TITLE_1_1">
    <p:bg>
      <p:bgPr>
        <a:solidFill>
          <a:srgbClr val="FFFFFF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431225" y="2350500"/>
            <a:ext cx="5853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None/>
              <a:defRPr>
                <a:solidFill>
                  <a:srgbClr val="9E9E9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Confidential + Proprietary</a:t>
            </a:r>
            <a:endParaRPr sz="600">
              <a:solidFill>
                <a:srgbClr val="FFFFFF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1075" y="978006"/>
            <a:ext cx="2655700" cy="26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/>
          <p:nvPr>
            <p:ph type="title"/>
          </p:nvPr>
        </p:nvSpPr>
        <p:spPr>
          <a:xfrm>
            <a:off x="3379325" y="365100"/>
            <a:ext cx="5957400" cy="198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424242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@Amit Bendor</a:t>
            </a:r>
            <a:endParaRPr sz="600">
              <a:solidFill>
                <a:srgbClr val="424242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94" name="Google Shape;94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3C78D8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>
  <p:cSld name="TITLE_AND_BODY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1">
  <p:cSld name="TITLE_ONLY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" name="Google Shape;101;p2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104" name="Google Shape;104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4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3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2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2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TC presentation templates">
  <p:cSld name="TITLE_3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9" name="Google Shape;119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" name="Google Shape;120;p29"/>
          <p:cNvSpPr txBox="1"/>
          <p:nvPr>
            <p:ph idx="12" type="sldNum"/>
          </p:nvPr>
        </p:nvSpPr>
        <p:spPr>
          <a:xfrm>
            <a:off x="8472458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3900"/>
              <a:buFont typeface="Verdana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9pPr>
          </a:lstStyle>
          <a:p/>
        </p:txBody>
      </p:sp>
      <p:sp>
        <p:nvSpPr>
          <p:cNvPr id="123" name="Google Shape;123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800"/>
            </a:lvl9pPr>
          </a:lstStyle>
          <a:p/>
        </p:txBody>
      </p:sp>
      <p:sp>
        <p:nvSpPr>
          <p:cNvPr id="124" name="Google Shape;12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CUSTOM_20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353575" y="293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53575" y="1060700"/>
            <a:ext cx="8443500" cy="36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424242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@Amit Bendor</a:t>
            </a:r>
            <a:endParaRPr sz="600">
              <a:solidFill>
                <a:srgbClr val="424242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Blue/White">
  <p:cSld name="CUSTOM_15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0" y="-22400"/>
            <a:ext cx="9144000" cy="961500"/>
          </a:xfrm>
          <a:prstGeom prst="rect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37600" y="189050"/>
            <a:ext cx="71823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37600" y="1079350"/>
            <a:ext cx="8263500" cy="3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●"/>
              <a:defRPr sz="1800"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17500" lvl="2" marL="1371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7500" lvl="6" marL="3200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7500" lvl="7" marL="3657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7500" lvl="8" marL="41148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White/Blue">
  <p:cSld name="TITLE_1_2">
    <p:bg>
      <p:bgPr>
        <a:solidFill>
          <a:srgbClr val="1E88E5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-30575" y="-20400"/>
            <a:ext cx="9174600" cy="97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/>
          <p:nvPr/>
        </p:nvSpPr>
        <p:spPr>
          <a:xfrm>
            <a:off x="-15825" y="949575"/>
            <a:ext cx="9174600" cy="4194000"/>
          </a:xfrm>
          <a:prstGeom prst="rect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437600" y="178375"/>
            <a:ext cx="7585200" cy="7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437600" y="1231750"/>
            <a:ext cx="8263500" cy="3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17500" lvl="2" marL="1371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7500" lvl="6" marL="3200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7500" lvl="7" marL="3657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7500" lvl="8" marL="41148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l Blue Background" type="tx">
  <p:cSld name="TITLE_AND_BODY">
    <p:bg>
      <p:bgPr>
        <a:solidFill>
          <a:srgbClr val="1E88E5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type="title"/>
          </p:nvPr>
        </p:nvSpPr>
        <p:spPr>
          <a:xfrm>
            <a:off x="470275" y="203475"/>
            <a:ext cx="8216400" cy="8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" name="Google Shape;39;p8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424242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@Amit Bendor</a:t>
            </a:r>
            <a:endParaRPr sz="600">
              <a:solidFill>
                <a:srgbClr val="424242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470275" y="203475"/>
            <a:ext cx="8216400" cy="8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sktop Screenshot" showMasterSp="0">
  <p:cSld name="Sample Light Slide_1_1_2_1">
    <p:bg>
      <p:bgPr>
        <a:solidFill>
          <a:srgbClr val="F6F9F8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4561022" y="-8475"/>
            <a:ext cx="4620300" cy="5151900"/>
          </a:xfrm>
          <a:prstGeom prst="rect">
            <a:avLst/>
          </a:prstGeom>
          <a:solidFill>
            <a:srgbClr val="1E88E5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Displaying laptop.png" id="44" name="Google Shape;44;p10"/>
          <p:cNvPicPr preferRelativeResize="0"/>
          <p:nvPr/>
        </p:nvPicPr>
        <p:blipFill rotWithShape="1">
          <a:blip r:embed="rId2">
            <a:alphaModFix/>
          </a:blip>
          <a:srcRect b="0" l="0" r="35843" t="0"/>
          <a:stretch/>
        </p:blipFill>
        <p:spPr>
          <a:xfrm>
            <a:off x="4688184" y="674944"/>
            <a:ext cx="4493213" cy="3793612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0"/>
          <p:cNvSpPr/>
          <p:nvPr/>
        </p:nvSpPr>
        <p:spPr>
          <a:xfrm flipH="1">
            <a:off x="28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0"/>
          <p:cNvSpPr txBox="1"/>
          <p:nvPr>
            <p:ph type="title"/>
          </p:nvPr>
        </p:nvSpPr>
        <p:spPr>
          <a:xfrm>
            <a:off x="311700" y="272100"/>
            <a:ext cx="4301400" cy="9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1976D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</a:defRPr>
            </a:lvl9pPr>
          </a:lstStyle>
          <a:p/>
        </p:txBody>
      </p:sp>
      <p:sp>
        <p:nvSpPr>
          <p:cNvPr id="47" name="Google Shape;47;p10"/>
          <p:cNvSpPr/>
          <p:nvPr/>
        </p:nvSpPr>
        <p:spPr>
          <a:xfrm>
            <a:off x="5578350" y="864731"/>
            <a:ext cx="3603000" cy="311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283125" y="1220596"/>
            <a:ext cx="4781400" cy="33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976D2"/>
              </a:buClr>
              <a:buSzPts val="1500"/>
              <a:buFont typeface="Roboto"/>
              <a:buChar char="●"/>
              <a:defRPr sz="15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1976D2"/>
              </a:buClr>
              <a:buSzPts val="1500"/>
              <a:buFont typeface="Roboto"/>
              <a:buChar char="○"/>
              <a:defRPr sz="15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23850" lvl="2" marL="137160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1976D2"/>
              </a:buClr>
              <a:buSzPts val="1500"/>
              <a:buFont typeface="Roboto"/>
              <a:buChar char="■"/>
              <a:defRPr sz="15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23850" lvl="3" marL="182880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1976D2"/>
              </a:buClr>
              <a:buSzPts val="1500"/>
              <a:buFont typeface="Roboto"/>
              <a:buChar char="●"/>
              <a:defRPr sz="15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23850" lvl="4" marL="228600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1976D2"/>
              </a:buClr>
              <a:buSzPts val="1500"/>
              <a:buFont typeface="Roboto"/>
              <a:buChar char="○"/>
              <a:defRPr sz="15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23850" lvl="5" marL="274320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1976D2"/>
              </a:buClr>
              <a:buSzPts val="1500"/>
              <a:buFont typeface="Roboto"/>
              <a:buChar char="■"/>
              <a:defRPr sz="15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23850" lvl="6" marL="320040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1976D2"/>
              </a:buClr>
              <a:buSzPts val="1500"/>
              <a:buFont typeface="Roboto"/>
              <a:buChar char="●"/>
              <a:defRPr sz="15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1976D2"/>
              </a:buClr>
              <a:buSzPts val="1500"/>
              <a:buFont typeface="Roboto"/>
              <a:buChar char="○"/>
              <a:defRPr sz="15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 rtl="0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Clr>
                <a:srgbClr val="1976D2"/>
              </a:buClr>
              <a:buSzPts val="1500"/>
              <a:buFont typeface="Roboto"/>
              <a:buChar char="■"/>
              <a:defRPr sz="15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9" name="Google Shape;49;p10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424242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@Amit Bendor</a:t>
            </a:r>
            <a:endParaRPr sz="600">
              <a:solidFill>
                <a:srgbClr val="FFFFFF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464100" y="457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" name="Google Shape;7;p1"/>
          <p:cNvSpPr txBox="1"/>
          <p:nvPr/>
        </p:nvSpPr>
        <p:spPr>
          <a:xfrm>
            <a:off x="464100" y="1304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" name="Google Shape;8;p1"/>
          <p:cNvSpPr txBox="1"/>
          <p:nvPr/>
        </p:nvSpPr>
        <p:spPr>
          <a:xfrm>
            <a:off x="180900" y="446900"/>
            <a:ext cx="878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9;p1"/>
          <p:cNvSpPr txBox="1"/>
          <p:nvPr>
            <p:ph type="title"/>
          </p:nvPr>
        </p:nvSpPr>
        <p:spPr>
          <a:xfrm>
            <a:off x="285200" y="2939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" name="Google Shape;10;p1"/>
          <p:cNvSpPr txBox="1"/>
          <p:nvPr>
            <p:ph idx="1" type="body"/>
          </p:nvPr>
        </p:nvSpPr>
        <p:spPr>
          <a:xfrm>
            <a:off x="285200" y="1079350"/>
            <a:ext cx="8263500" cy="3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 Light"/>
              <a:buChar char="●"/>
              <a:defRPr sz="1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 Light"/>
              <a:buChar char="○"/>
              <a:defRPr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17500" lvl="2" marL="13716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 Light"/>
              <a:buChar char="■"/>
              <a:defRPr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 Light"/>
              <a:buChar char="●"/>
              <a:defRPr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 Light"/>
              <a:buChar char="○"/>
              <a:defRPr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 Light"/>
              <a:buChar char="■"/>
              <a:defRPr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7500" lvl="6" marL="32004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 Light"/>
              <a:buChar char="●"/>
              <a:defRPr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7500" lvl="7" marL="36576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 Light"/>
              <a:buChar char="○"/>
              <a:defRPr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7500" lvl="8" marL="411480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424242"/>
              </a:buClr>
              <a:buSzPts val="1400"/>
              <a:buFont typeface="Roboto Light"/>
              <a:buChar char="■"/>
              <a:defRPr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Relationship Id="rId4" Type="http://schemas.openxmlformats.org/officeDocument/2006/relationships/hyperlink" Target="https://brew.sh/" TargetMode="External"/><Relationship Id="rId5" Type="http://schemas.openxmlformats.org/officeDocument/2006/relationships/hyperlink" Target="https://code.visualstudio.com/" TargetMode="External"/><Relationship Id="rId6" Type="http://schemas.openxmlformats.org/officeDocument/2006/relationships/hyperlink" Target="https://git-scm.com/downloads" TargetMode="External"/><Relationship Id="rId7" Type="http://schemas.openxmlformats.org/officeDocument/2006/relationships/hyperlink" Target="https://nodejs.org/en/" TargetMode="External"/><Relationship Id="rId8" Type="http://schemas.openxmlformats.org/officeDocument/2006/relationships/hyperlink" Target="https://www.mongodb.com/try/download/community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Relationship Id="rId4" Type="http://schemas.openxmlformats.org/officeDocument/2006/relationships/hyperlink" Target="https://www.gnu.org/software/bash/manual/bash.html#What-is-Bash_003f" TargetMode="External"/><Relationship Id="rId5" Type="http://schemas.openxmlformats.org/officeDocument/2006/relationships/hyperlink" Target="https://dev.to/awwsmm/101-bash-commands-and-tips-for-beginners-to-experts-30je" TargetMode="External"/><Relationship Id="rId6" Type="http://schemas.openxmlformats.org/officeDocument/2006/relationships/hyperlink" Target="https://www.educative.io/blog/bash-shell-command-cheat-sheet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C0C0C">
              <a:alpha val="615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1"/>
          <p:cNvSpPr txBox="1"/>
          <p:nvPr/>
        </p:nvSpPr>
        <p:spPr>
          <a:xfrm>
            <a:off x="666000" y="919625"/>
            <a:ext cx="7812000" cy="14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Terminal Window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1" name="Google Shape;13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2850" y="4502002"/>
            <a:ext cx="1466849" cy="5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0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The Terminal Window - Other names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5" name="Google Shape;205;p40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6" name="Google Shape;20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0"/>
          <p:cNvSpPr txBox="1"/>
          <p:nvPr/>
        </p:nvSpPr>
        <p:spPr>
          <a:xfrm>
            <a:off x="414725" y="1223375"/>
            <a:ext cx="8774100" cy="3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Char char="-"/>
            </a:pPr>
            <a:r>
              <a:rPr b="1" lang="en-GB" sz="2200">
                <a:latin typeface="Montserrat"/>
                <a:ea typeface="Montserrat"/>
                <a:cs typeface="Montserrat"/>
                <a:sym typeface="Montserrat"/>
              </a:rPr>
              <a:t>CLI (Command Line Interface)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Char char="-"/>
            </a:pPr>
            <a:r>
              <a:rPr b="1" lang="en-GB" sz="2200">
                <a:latin typeface="Montserrat"/>
                <a:ea typeface="Montserrat"/>
                <a:cs typeface="Montserrat"/>
                <a:sym typeface="Montserrat"/>
              </a:rPr>
              <a:t>Shell (even though not all shells are CLIS)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Char char="-"/>
            </a:pPr>
            <a:r>
              <a:rPr b="1" lang="en-GB" sz="2200">
                <a:latin typeface="Montserrat"/>
                <a:ea typeface="Montserrat"/>
                <a:cs typeface="Montserrat"/>
                <a:sym typeface="Montserrat"/>
              </a:rPr>
              <a:t>Bash (It is one type of command line language for the Terminal, one of the most populars, but not the only one)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1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The Terminal Window - The language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3" name="Google Shape;213;p41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4" name="Google Shape;21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1"/>
          <p:cNvSpPr txBox="1"/>
          <p:nvPr/>
        </p:nvSpPr>
        <p:spPr>
          <a:xfrm>
            <a:off x="414725" y="1013900"/>
            <a:ext cx="8774100" cy="3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Char char="-"/>
            </a:pPr>
            <a:r>
              <a:rPr b="1" lang="en-GB" sz="2200">
                <a:latin typeface="Montserrat"/>
                <a:ea typeface="Montserrat"/>
                <a:cs typeface="Montserrat"/>
                <a:sym typeface="Montserrat"/>
              </a:rPr>
              <a:t>For this course we are going to use Bash as our default </a:t>
            </a:r>
            <a:r>
              <a:rPr b="1" lang="en-GB" sz="2200">
                <a:latin typeface="Montserrat"/>
                <a:ea typeface="Montserrat"/>
                <a:cs typeface="Montserrat"/>
                <a:sym typeface="Montserrat"/>
              </a:rPr>
              <a:t>Command</a:t>
            </a:r>
            <a:r>
              <a:rPr b="1" lang="en-GB" sz="2200">
                <a:latin typeface="Montserrat"/>
                <a:ea typeface="Montserrat"/>
                <a:cs typeface="Montserrat"/>
                <a:sym typeface="Montserrat"/>
              </a:rPr>
              <a:t> Language.</a:t>
            </a:r>
            <a:r>
              <a:rPr b="1" lang="en-GB" sz="2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GB" sz="2200">
                <a:latin typeface="Montserrat"/>
                <a:ea typeface="Montserrat"/>
                <a:cs typeface="Montserrat"/>
                <a:sym typeface="Montserrat"/>
              </a:rPr>
              <a:t>Mac OS X Catalina uses Zsh, which is a superset of Bash. It is ok to use that one.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Char char="-"/>
            </a:pPr>
            <a:r>
              <a:rPr b="1" lang="en-GB" sz="2200">
                <a:latin typeface="Montserrat"/>
                <a:ea typeface="Montserrat"/>
                <a:cs typeface="Montserrat"/>
                <a:sym typeface="Montserrat"/>
              </a:rPr>
              <a:t>Linux users are ok with the default.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Char char="-"/>
            </a:pPr>
            <a:r>
              <a:rPr b="1" lang="en-GB" sz="2200">
                <a:latin typeface="Montserrat"/>
                <a:ea typeface="Montserrat"/>
                <a:cs typeface="Montserrat"/>
                <a:sym typeface="Montserrat"/>
              </a:rPr>
              <a:t>Windows Users will need to download a Bash emulator like Git-Bash (or any other Unix Command Line Emulator) since windows natively uses other command line language (DOS)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2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Terminal - Bash (Unix Terminal)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1" name="Google Shape;221;p42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2" name="Google Shape;22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9950" y="1087775"/>
            <a:ext cx="6801696" cy="391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3"/>
          <p:cNvSpPr txBox="1"/>
          <p:nvPr/>
        </p:nvSpPr>
        <p:spPr>
          <a:xfrm>
            <a:off x="285400" y="238450"/>
            <a:ext cx="8731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Opening a Terminal Window - MAC OS 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9" name="Google Shape;229;p43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0" name="Google Shape;23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3"/>
          <p:cNvPicPr preferRelativeResize="0"/>
          <p:nvPr/>
        </p:nvPicPr>
        <p:blipFill rotWithShape="1">
          <a:blip r:embed="rId4">
            <a:alphaModFix/>
          </a:blip>
          <a:srcRect b="41414" l="31046" r="31178" t="20181"/>
          <a:stretch/>
        </p:blipFill>
        <p:spPr>
          <a:xfrm>
            <a:off x="603700" y="1719725"/>
            <a:ext cx="4586248" cy="291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3"/>
          <p:cNvSpPr txBox="1"/>
          <p:nvPr/>
        </p:nvSpPr>
        <p:spPr>
          <a:xfrm>
            <a:off x="285400" y="1223375"/>
            <a:ext cx="85995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b="1" lang="en-GB" sz="1600">
                <a:latin typeface="Montserrat"/>
                <a:ea typeface="Montserrat"/>
                <a:cs typeface="Montserrat"/>
                <a:sym typeface="Montserrat"/>
              </a:rPr>
              <a:t>Using Spotlight (⌘ + space)</a:t>
            </a:r>
            <a:r>
              <a:rPr b="1" lang="en-GB" sz="1600"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p43"/>
          <p:cNvSpPr txBox="1"/>
          <p:nvPr/>
        </p:nvSpPr>
        <p:spPr>
          <a:xfrm>
            <a:off x="5383600" y="1654625"/>
            <a:ext cx="3501300" cy="23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Montserrat"/>
                <a:ea typeface="Montserrat"/>
                <a:cs typeface="Montserrat"/>
                <a:sym typeface="Montserrat"/>
              </a:rPr>
              <a:t>Additionally, you can add to it a keyboard shortcut through the system settings.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4"/>
          <p:cNvSpPr txBox="1"/>
          <p:nvPr/>
        </p:nvSpPr>
        <p:spPr>
          <a:xfrm>
            <a:off x="285400" y="238450"/>
            <a:ext cx="8731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Opening a Terminal Window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at a specific folder - MAC OS 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9" name="Google Shape;239;p44"/>
          <p:cNvCxnSpPr/>
          <p:nvPr/>
        </p:nvCxnSpPr>
        <p:spPr>
          <a:xfrm>
            <a:off x="414725" y="1302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0" name="Google Shape;24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4"/>
          <p:cNvSpPr txBox="1"/>
          <p:nvPr/>
        </p:nvSpPr>
        <p:spPr>
          <a:xfrm>
            <a:off x="414725" y="1379475"/>
            <a:ext cx="84855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b="1" lang="en-GB" sz="1600">
                <a:latin typeface="Montserrat"/>
                <a:ea typeface="Montserrat"/>
                <a:cs typeface="Montserrat"/>
                <a:sym typeface="Montserrat"/>
              </a:rPr>
              <a:t>Right click at folder + New Terminal at Folder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2" name="Google Shape;242;p44"/>
          <p:cNvPicPr preferRelativeResize="0"/>
          <p:nvPr/>
        </p:nvPicPr>
        <p:blipFill rotWithShape="1">
          <a:blip r:embed="rId4">
            <a:alphaModFix/>
          </a:blip>
          <a:srcRect b="3324" l="9026" r="5895" t="25175"/>
          <a:stretch/>
        </p:blipFill>
        <p:spPr>
          <a:xfrm>
            <a:off x="414725" y="1931275"/>
            <a:ext cx="1915525" cy="30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5"/>
          <p:cNvSpPr txBox="1"/>
          <p:nvPr/>
        </p:nvSpPr>
        <p:spPr>
          <a:xfrm>
            <a:off x="285400" y="238450"/>
            <a:ext cx="8731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Opening a Terminal Window - MAC OS 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48" name="Google Shape;248;p45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9" name="Google Shape;24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5"/>
          <p:cNvSpPr txBox="1"/>
          <p:nvPr/>
        </p:nvSpPr>
        <p:spPr>
          <a:xfrm>
            <a:off x="285400" y="1223375"/>
            <a:ext cx="85995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Montserrat"/>
                <a:ea typeface="Montserrat"/>
                <a:cs typeface="Montserrat"/>
                <a:sym typeface="Montserrat"/>
              </a:rPr>
              <a:t>Result: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1" name="Google Shape;25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300" y="1678325"/>
            <a:ext cx="4000851" cy="26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5"/>
          <p:cNvSpPr txBox="1"/>
          <p:nvPr/>
        </p:nvSpPr>
        <p:spPr>
          <a:xfrm>
            <a:off x="4376625" y="1375775"/>
            <a:ext cx="49962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Montserrat"/>
                <a:ea typeface="Montserrat"/>
                <a:cs typeface="Montserrat"/>
                <a:sym typeface="Montserrat"/>
              </a:rPr>
              <a:t>Pay </a:t>
            </a:r>
            <a:r>
              <a:rPr b="1" lang="en-GB" sz="1600">
                <a:latin typeface="Montserrat"/>
                <a:ea typeface="Montserrat"/>
                <a:cs typeface="Montserrat"/>
                <a:sym typeface="Montserrat"/>
              </a:rPr>
              <a:t>attention</a:t>
            </a:r>
            <a:r>
              <a:rPr b="1" lang="en-GB" sz="1600">
                <a:latin typeface="Montserrat"/>
                <a:ea typeface="Montserrat"/>
                <a:cs typeface="Montserrat"/>
                <a:sym typeface="Montserrat"/>
              </a:rPr>
              <a:t> to the following: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Montserrat"/>
                <a:ea typeface="Montserrat"/>
                <a:cs typeface="Montserrat"/>
                <a:sym typeface="Montserrat"/>
              </a:rPr>
              <a:t>- The first part is the user name, until the @.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Montserrat"/>
                <a:ea typeface="Montserrat"/>
                <a:cs typeface="Montserrat"/>
                <a:sym typeface="Montserrat"/>
              </a:rPr>
              <a:t>- From the @, we have the computer name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Montserrat"/>
                <a:ea typeface="Montserrat"/>
                <a:cs typeface="Montserrat"/>
                <a:sym typeface="Montserrat"/>
              </a:rPr>
              <a:t>- Afterwards, a space and the name of the folder.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/>
          <p:nvPr/>
        </p:nvSpPr>
        <p:spPr>
          <a:xfrm>
            <a:off x="285400" y="238450"/>
            <a:ext cx="8731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Opening a Terminal Window - Ubuntu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8" name="Google Shape;258;p46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9" name="Google Shape;25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6"/>
          <p:cNvSpPr txBox="1"/>
          <p:nvPr/>
        </p:nvSpPr>
        <p:spPr>
          <a:xfrm>
            <a:off x="285400" y="1223375"/>
            <a:ext cx="85995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b="1" lang="en-GB" sz="1600">
                <a:latin typeface="Montserrat"/>
                <a:ea typeface="Montserrat"/>
                <a:cs typeface="Montserrat"/>
                <a:sym typeface="Montserrat"/>
              </a:rPr>
              <a:t>Using the Applications menu and searching for Terminal: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1" name="Google Shape;26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775" y="1766075"/>
            <a:ext cx="4799963" cy="319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7"/>
          <p:cNvSpPr txBox="1"/>
          <p:nvPr/>
        </p:nvSpPr>
        <p:spPr>
          <a:xfrm>
            <a:off x="285400" y="238450"/>
            <a:ext cx="8731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Opening a Terminal Window - Ubuntu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7" name="Google Shape;267;p47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8" name="Google Shape;26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7"/>
          <p:cNvSpPr txBox="1"/>
          <p:nvPr/>
        </p:nvSpPr>
        <p:spPr>
          <a:xfrm>
            <a:off x="285400" y="1223375"/>
            <a:ext cx="85995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b="1" lang="en-GB" sz="1600">
                <a:latin typeface="Montserrat"/>
                <a:ea typeface="Montserrat"/>
                <a:cs typeface="Montserrat"/>
                <a:sym typeface="Montserrat"/>
              </a:rPr>
              <a:t>Using the keyboard shortcut CTRL + ALT + T: 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0" name="Google Shape;27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700" y="1695125"/>
            <a:ext cx="4765898" cy="307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8"/>
          <p:cNvSpPr txBox="1"/>
          <p:nvPr/>
        </p:nvSpPr>
        <p:spPr>
          <a:xfrm>
            <a:off x="285400" y="238450"/>
            <a:ext cx="87312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Opening a Terminal Window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at a specific folder - Ubuntu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6" name="Google Shape;276;p48"/>
          <p:cNvCxnSpPr/>
          <p:nvPr/>
        </p:nvCxnSpPr>
        <p:spPr>
          <a:xfrm>
            <a:off x="414725" y="1302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7" name="Google Shape;27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8"/>
          <p:cNvSpPr txBox="1"/>
          <p:nvPr/>
        </p:nvSpPr>
        <p:spPr>
          <a:xfrm>
            <a:off x="414725" y="1375775"/>
            <a:ext cx="84702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Montserrat"/>
                <a:ea typeface="Montserrat"/>
                <a:cs typeface="Montserrat"/>
                <a:sym typeface="Montserrat"/>
              </a:rPr>
              <a:t>Using Right Click + Open in Terminal at any folder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9" name="Google Shape;27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713" y="1905000"/>
            <a:ext cx="2524125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9"/>
          <p:cNvSpPr txBox="1"/>
          <p:nvPr/>
        </p:nvSpPr>
        <p:spPr>
          <a:xfrm>
            <a:off x="285400" y="238450"/>
            <a:ext cx="88587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Opening a Terminal Window - </a:t>
            </a: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 Windows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5" name="Google Shape;285;p49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6" name="Google Shape;28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9"/>
          <p:cNvSpPr txBox="1"/>
          <p:nvPr/>
        </p:nvSpPr>
        <p:spPr>
          <a:xfrm>
            <a:off x="414725" y="1013900"/>
            <a:ext cx="8634000" cy="12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CMD: (Command line prompt) </a:t>
            </a: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 a UNIX shell: despite that the Bash Command line language can be installed and used with the CMD, it is advisable to use a Unix Emulator like Git Bash.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are not going to use it. </a:t>
            </a:r>
            <a:r>
              <a:rPr lang="en-GB" sz="1600">
                <a:solidFill>
                  <a:srgbClr val="333333"/>
                </a:solidFill>
                <a:highlight>
                  <a:schemeClr val="lt1"/>
                </a:highlight>
              </a:rPr>
              <a:t>👎</a:t>
            </a:r>
            <a:endParaRPr sz="1600">
              <a:solidFill>
                <a:srgbClr val="E8E7E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8" name="Google Shape;28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300" y="2338475"/>
            <a:ext cx="5360275" cy="24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2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7" name="Google Shape;137;p32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8" name="Google Shape;1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2"/>
          <p:cNvSpPr txBox="1"/>
          <p:nvPr/>
        </p:nvSpPr>
        <p:spPr>
          <a:xfrm>
            <a:off x="285400" y="1223325"/>
            <a:ext cx="8673900" cy="3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b="1" lang="en-GB" sz="1600">
                <a:latin typeface="Montserrat"/>
                <a:ea typeface="Montserrat"/>
                <a:cs typeface="Montserrat"/>
                <a:sym typeface="Montserrat"/>
              </a:rPr>
              <a:t>What is a Terminal?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b="1" lang="en-GB" sz="1600">
                <a:latin typeface="Montserrat"/>
                <a:ea typeface="Montserrat"/>
                <a:cs typeface="Montserrat"/>
                <a:sym typeface="Montserrat"/>
              </a:rPr>
              <a:t>What is a Terminal Window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b="1" lang="en-GB" sz="1600">
                <a:latin typeface="Montserrat"/>
                <a:ea typeface="Montserrat"/>
                <a:cs typeface="Montserrat"/>
                <a:sym typeface="Montserrat"/>
              </a:rPr>
              <a:t>Different names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b="1" lang="en-GB" sz="1600">
                <a:latin typeface="Montserrat"/>
                <a:ea typeface="Montserrat"/>
                <a:cs typeface="Montserrat"/>
                <a:sym typeface="Montserrat"/>
              </a:rPr>
              <a:t>Why you should learn to use it / Disadvantages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b="1" lang="en-GB" sz="1600">
                <a:latin typeface="Montserrat"/>
                <a:ea typeface="Montserrat"/>
                <a:cs typeface="Montserrat"/>
                <a:sym typeface="Montserrat"/>
              </a:rPr>
              <a:t>How to open a (Bash) Terminal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b="1" lang="en-GB" sz="1600">
                <a:latin typeface="Montserrat"/>
                <a:ea typeface="Montserrat"/>
                <a:cs typeface="Montserrat"/>
                <a:sym typeface="Montserrat"/>
              </a:rPr>
              <a:t>Basic commands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b="1" lang="en-GB" sz="1600">
                <a:latin typeface="Montserrat"/>
                <a:ea typeface="Montserrat"/>
                <a:cs typeface="Montserrat"/>
                <a:sym typeface="Montserrat"/>
              </a:rPr>
              <a:t>Wrapping up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747" y="2300851"/>
            <a:ext cx="6087575" cy="233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50"/>
          <p:cNvSpPr txBox="1"/>
          <p:nvPr/>
        </p:nvSpPr>
        <p:spPr>
          <a:xfrm>
            <a:off x="285400" y="238450"/>
            <a:ext cx="88587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Opening a Terminal Window -  Windows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5" name="Google Shape;295;p50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6" name="Google Shape;29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50"/>
          <p:cNvSpPr txBox="1"/>
          <p:nvPr/>
        </p:nvSpPr>
        <p:spPr>
          <a:xfrm>
            <a:off x="367100" y="1013900"/>
            <a:ext cx="8681700" cy="12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PowerShell: </a:t>
            </a: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 a UNIX shell: despite that the Bash Command line language can be installed and used with PowerShell, it is advisable to use a Unix Emulator like Git Bash.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are not going to use it. </a:t>
            </a:r>
            <a:r>
              <a:rPr lang="en-GB" sz="1600">
                <a:solidFill>
                  <a:srgbClr val="333333"/>
                </a:solidFill>
                <a:highlight>
                  <a:schemeClr val="lt1"/>
                </a:highlight>
              </a:rPr>
              <a:t>👎</a:t>
            </a:r>
            <a:endParaRPr sz="1600">
              <a:solidFill>
                <a:srgbClr val="E8E7E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1"/>
          <p:cNvSpPr txBox="1"/>
          <p:nvPr/>
        </p:nvSpPr>
        <p:spPr>
          <a:xfrm>
            <a:off x="285400" y="238450"/>
            <a:ext cx="87456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Opening a Terminal Window - Windows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3" name="Google Shape;303;p51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4" name="Google Shape;30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723" y="1822450"/>
            <a:ext cx="4539063" cy="30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51"/>
          <p:cNvSpPr txBox="1"/>
          <p:nvPr/>
        </p:nvSpPr>
        <p:spPr>
          <a:xfrm>
            <a:off x="414750" y="1164850"/>
            <a:ext cx="86163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Git Bash: Unix Shell for windows </a:t>
            </a:r>
            <a:r>
              <a:rPr lang="en-GB" sz="1600">
                <a:solidFill>
                  <a:srgbClr val="333333"/>
                </a:solidFill>
                <a:highlight>
                  <a:schemeClr val="lt1"/>
                </a:highlight>
              </a:rPr>
              <a:t>👍, </a:t>
            </a: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but you will need to install it. </a:t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07" name="Google Shape;30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2735" y="2728775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1"/>
          <p:cNvSpPr txBox="1"/>
          <p:nvPr/>
        </p:nvSpPr>
        <p:spPr>
          <a:xfrm>
            <a:off x="5071225" y="1708125"/>
            <a:ext cx="38889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Access it from the programs menu or through a shortcut in your desktop</a:t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2"/>
          <p:cNvSpPr txBox="1"/>
          <p:nvPr/>
        </p:nvSpPr>
        <p:spPr>
          <a:xfrm>
            <a:off x="285400" y="238450"/>
            <a:ext cx="87456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Opening a Terminal Window at a specific folder - Windows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4" name="Google Shape;314;p52"/>
          <p:cNvCxnSpPr/>
          <p:nvPr/>
        </p:nvCxnSpPr>
        <p:spPr>
          <a:xfrm>
            <a:off x="414725" y="12264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5" name="Google Shape;31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723" y="1822450"/>
            <a:ext cx="4539063" cy="30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2"/>
          <p:cNvSpPr txBox="1"/>
          <p:nvPr/>
        </p:nvSpPr>
        <p:spPr>
          <a:xfrm>
            <a:off x="414750" y="1312038"/>
            <a:ext cx="86163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 to open: </a:t>
            </a:r>
            <a:r>
              <a:rPr lang="en-GB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Right click at any folder and ‘Git Bash Here’.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8" name="Google Shape;318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9300" y="1822450"/>
            <a:ext cx="3190609" cy="30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3"/>
          <p:cNvSpPr txBox="1"/>
          <p:nvPr/>
        </p:nvSpPr>
        <p:spPr>
          <a:xfrm>
            <a:off x="285400" y="238450"/>
            <a:ext cx="87456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Opening a Terminal Window </a:t>
            </a: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- VSC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24" name="Google Shape;324;p53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5" name="Google Shape;32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53"/>
          <p:cNvSpPr txBox="1"/>
          <p:nvPr/>
        </p:nvSpPr>
        <p:spPr>
          <a:xfrm>
            <a:off x="285450" y="1164850"/>
            <a:ext cx="87456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Visual Studio Code also has a terminal incorporated.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Go to View &gt; Terminal. The shortcut is CTRL + ` (the button to the left of the 1)</a:t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27" name="Google Shape;32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600" y="1898525"/>
            <a:ext cx="8839200" cy="154730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3"/>
          <p:cNvSpPr txBox="1"/>
          <p:nvPr/>
        </p:nvSpPr>
        <p:spPr>
          <a:xfrm>
            <a:off x="238600" y="3524900"/>
            <a:ext cx="8745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Make sure that in the dropdown menu you have zsh or bash as the command line language! (Specially Windows Users)</a:t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4"/>
          <p:cNvSpPr txBox="1"/>
          <p:nvPr/>
        </p:nvSpPr>
        <p:spPr>
          <a:xfrm>
            <a:off x="285400" y="238450"/>
            <a:ext cx="88587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Basic Commands - pwd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4" name="Google Shape;334;p54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5" name="Google Shape;33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4"/>
          <p:cNvSpPr txBox="1"/>
          <p:nvPr/>
        </p:nvSpPr>
        <p:spPr>
          <a:xfrm>
            <a:off x="414725" y="1013900"/>
            <a:ext cx="8634000" cy="12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pwd: print work directory. Shows your current location.</a:t>
            </a:r>
            <a:endParaRPr sz="1600">
              <a:solidFill>
                <a:srgbClr val="E8E7E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7" name="Google Shape;33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30700"/>
            <a:ext cx="5165475" cy="36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4"/>
          <p:cNvSpPr txBox="1"/>
          <p:nvPr/>
        </p:nvSpPr>
        <p:spPr>
          <a:xfrm>
            <a:off x="5244600" y="1810300"/>
            <a:ext cx="3627300" cy="12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~ means Home directory.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That means that in this case, the home directory is in /Users/jonykru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5"/>
          <p:cNvSpPr txBox="1"/>
          <p:nvPr/>
        </p:nvSpPr>
        <p:spPr>
          <a:xfrm>
            <a:off x="285400" y="238450"/>
            <a:ext cx="88587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Basic Commands - ls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44" name="Google Shape;344;p55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5" name="Google Shape;34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5"/>
          <p:cNvSpPr txBox="1"/>
          <p:nvPr/>
        </p:nvSpPr>
        <p:spPr>
          <a:xfrm>
            <a:off x="414725" y="1013900"/>
            <a:ext cx="8634000" cy="12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ls</a:t>
            </a: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lists the directories and files in the current location.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7" name="Google Shape;34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1204225"/>
            <a:ext cx="5632249" cy="393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6"/>
          <p:cNvSpPr txBox="1"/>
          <p:nvPr/>
        </p:nvSpPr>
        <p:spPr>
          <a:xfrm>
            <a:off x="285400" y="238450"/>
            <a:ext cx="88587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Basic Commands - cd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3" name="Google Shape;353;p56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4" name="Google Shape;35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6"/>
          <p:cNvSpPr txBox="1"/>
          <p:nvPr/>
        </p:nvSpPr>
        <p:spPr>
          <a:xfrm>
            <a:off x="414725" y="1013900"/>
            <a:ext cx="8634000" cy="12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cd: changes directory. You can go on folder down by adding the name of the directory that you want to access or go a folder up by doing cd ..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6" name="Google Shape;35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13125"/>
            <a:ext cx="5457149" cy="381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6"/>
          <p:cNvSpPr txBox="1"/>
          <p:nvPr/>
        </p:nvSpPr>
        <p:spPr>
          <a:xfrm>
            <a:off x="5137324" y="1810300"/>
            <a:ext cx="3590400" cy="12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Going two folders up?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cd ../..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7"/>
          <p:cNvSpPr txBox="1"/>
          <p:nvPr/>
        </p:nvSpPr>
        <p:spPr>
          <a:xfrm>
            <a:off x="285400" y="238450"/>
            <a:ext cx="88587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Basic Commands - clear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63" name="Google Shape;363;p57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4" name="Google Shape;36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57"/>
          <p:cNvSpPr txBox="1"/>
          <p:nvPr/>
        </p:nvSpPr>
        <p:spPr>
          <a:xfrm>
            <a:off x="414725" y="1013900"/>
            <a:ext cx="8634000" cy="12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clear:</a:t>
            </a: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clears the screen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6" name="Google Shape;36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5" y="1177825"/>
            <a:ext cx="5525199" cy="386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8"/>
          <p:cNvSpPr txBox="1"/>
          <p:nvPr/>
        </p:nvSpPr>
        <p:spPr>
          <a:xfrm>
            <a:off x="285400" y="238450"/>
            <a:ext cx="88587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Basic Commands - touch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2" name="Google Shape;372;p58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73" name="Google Shape;37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8"/>
          <p:cNvSpPr txBox="1"/>
          <p:nvPr/>
        </p:nvSpPr>
        <p:spPr>
          <a:xfrm>
            <a:off x="414725" y="1013900"/>
            <a:ext cx="8634000" cy="12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touch</a:t>
            </a: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creates a file.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5" name="Google Shape;37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11725"/>
            <a:ext cx="5621525" cy="393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8"/>
          <p:cNvSpPr txBox="1"/>
          <p:nvPr/>
        </p:nvSpPr>
        <p:spPr>
          <a:xfrm>
            <a:off x="5247400" y="1420500"/>
            <a:ext cx="3896700" cy="12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 you can see, hello.txt didn’t exist before 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9"/>
          <p:cNvSpPr txBox="1"/>
          <p:nvPr/>
        </p:nvSpPr>
        <p:spPr>
          <a:xfrm>
            <a:off x="285400" y="238450"/>
            <a:ext cx="88587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Basic Commands - nano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82" name="Google Shape;382;p59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3" name="Google Shape;38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9"/>
          <p:cNvSpPr txBox="1"/>
          <p:nvPr/>
        </p:nvSpPr>
        <p:spPr>
          <a:xfrm>
            <a:off x="414725" y="1013900"/>
            <a:ext cx="8634000" cy="12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nano</a:t>
            </a: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allows to modify a file. Opens a mini text editor inside the terminal.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5" name="Google Shape;385;p59"/>
          <p:cNvSpPr txBox="1"/>
          <p:nvPr/>
        </p:nvSpPr>
        <p:spPr>
          <a:xfrm>
            <a:off x="5247400" y="1420500"/>
            <a:ext cx="3896700" cy="3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 the bottom, using Ctrl + the letter will allow you to save, close, cut the file.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save, Ctrl + O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exit, Ctrl + X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6" name="Google Shape;38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" y="1166300"/>
            <a:ext cx="5686482" cy="397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3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The Terminal - What is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5" name="Google Shape;145;p33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6" name="Google Shape;1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725" y="1059825"/>
            <a:ext cx="4322275" cy="383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3"/>
          <p:cNvSpPr txBox="1"/>
          <p:nvPr/>
        </p:nvSpPr>
        <p:spPr>
          <a:xfrm>
            <a:off x="4737000" y="1223375"/>
            <a:ext cx="4451700" cy="3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-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device (or combination of devices) that combines both input and output capabilities. Allows to communicate with a computer.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b="1" lang="en-GB" sz="1600">
                <a:latin typeface="Montserrat"/>
                <a:ea typeface="Montserrat"/>
                <a:cs typeface="Montserrat"/>
                <a:sym typeface="Montserrat"/>
              </a:rPr>
              <a:t>Combines an Input and output device (Usually: Keyboard - Monitor)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0"/>
          <p:cNvSpPr txBox="1"/>
          <p:nvPr/>
        </p:nvSpPr>
        <p:spPr>
          <a:xfrm>
            <a:off x="285400" y="238450"/>
            <a:ext cx="88587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Basic Commands - cat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92" name="Google Shape;392;p60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3" name="Google Shape;39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60"/>
          <p:cNvSpPr txBox="1"/>
          <p:nvPr/>
        </p:nvSpPr>
        <p:spPr>
          <a:xfrm>
            <a:off x="414725" y="1013900"/>
            <a:ext cx="8634000" cy="12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cat</a:t>
            </a: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reads a file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5" name="Google Shape;395;p60"/>
          <p:cNvSpPr txBox="1"/>
          <p:nvPr/>
        </p:nvSpPr>
        <p:spPr>
          <a:xfrm>
            <a:off x="5247400" y="1420500"/>
            <a:ext cx="3896700" cy="3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 the bottom, using Ctrl + the letter will allow you to save, close, cut the file.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save, Ctrl + O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exit, Ctrl + X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6" name="Google Shape;39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43950"/>
            <a:ext cx="5718423" cy="399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1"/>
          <p:cNvSpPr txBox="1"/>
          <p:nvPr/>
        </p:nvSpPr>
        <p:spPr>
          <a:xfrm>
            <a:off x="285400" y="238450"/>
            <a:ext cx="88587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Basic Commands - mkdir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02" name="Google Shape;402;p61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03" name="Google Shape;40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61"/>
          <p:cNvSpPr txBox="1"/>
          <p:nvPr/>
        </p:nvSpPr>
        <p:spPr>
          <a:xfrm>
            <a:off x="414725" y="1013900"/>
            <a:ext cx="8634000" cy="12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mkdir</a:t>
            </a: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creates a directory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5" name="Google Shape;40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83775"/>
            <a:ext cx="5804451" cy="405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2"/>
          <p:cNvSpPr txBox="1"/>
          <p:nvPr/>
        </p:nvSpPr>
        <p:spPr>
          <a:xfrm>
            <a:off x="285400" y="238450"/>
            <a:ext cx="88587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Basic Commands - rm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11" name="Google Shape;411;p62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12" name="Google Shape;41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2"/>
          <p:cNvSpPr txBox="1"/>
          <p:nvPr/>
        </p:nvSpPr>
        <p:spPr>
          <a:xfrm>
            <a:off x="414725" y="1013900"/>
            <a:ext cx="8634000" cy="12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rm: removes a file or directory. Carefull! </a:t>
            </a: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Can't</a:t>
            </a: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be undone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4" name="Google Shape;41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49725"/>
            <a:ext cx="5567176" cy="38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3"/>
          <p:cNvSpPr txBox="1"/>
          <p:nvPr/>
        </p:nvSpPr>
        <p:spPr>
          <a:xfrm>
            <a:off x="285400" y="238450"/>
            <a:ext cx="88587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Basic Commands - concatenating 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0" name="Google Shape;420;p63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21" name="Google Shape;42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63"/>
          <p:cNvSpPr txBox="1"/>
          <p:nvPr/>
        </p:nvSpPr>
        <p:spPr>
          <a:xfrm>
            <a:off x="414725" y="1013900"/>
            <a:ext cx="8634000" cy="12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&amp;&amp;: allows to concatenate commands.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3" name="Google Shape;42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10050"/>
            <a:ext cx="5766924" cy="40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4"/>
          <p:cNvSpPr txBox="1"/>
          <p:nvPr/>
        </p:nvSpPr>
        <p:spPr>
          <a:xfrm>
            <a:off x="285400" y="238450"/>
            <a:ext cx="88587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Basic Commands - rmdir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9" name="Google Shape;429;p64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30" name="Google Shape;43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4"/>
          <p:cNvSpPr txBox="1"/>
          <p:nvPr/>
        </p:nvSpPr>
        <p:spPr>
          <a:xfrm>
            <a:off x="414725" y="1013900"/>
            <a:ext cx="8634000" cy="12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mdir: removes an empty folder. Folders that they are not empty won’t be deleted.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2" name="Google Shape;43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83700"/>
            <a:ext cx="5160575" cy="360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5"/>
          <p:cNvSpPr txBox="1"/>
          <p:nvPr/>
        </p:nvSpPr>
        <p:spPr>
          <a:xfrm>
            <a:off x="285400" y="238450"/>
            <a:ext cx="88587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Basic Commands - rm -r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8" name="Google Shape;438;p65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39" name="Google Shape;43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65"/>
          <p:cNvSpPr txBox="1"/>
          <p:nvPr/>
        </p:nvSpPr>
        <p:spPr>
          <a:xfrm>
            <a:off x="414725" y="1013900"/>
            <a:ext cx="8634000" cy="12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 -r: the -r it is an option from rm. It means to remove recursively, so it will remove the folder + its contents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1" name="Google Shape;44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33450"/>
            <a:ext cx="5304501" cy="371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6"/>
          <p:cNvSpPr txBox="1"/>
          <p:nvPr/>
        </p:nvSpPr>
        <p:spPr>
          <a:xfrm>
            <a:off x="285400" y="238450"/>
            <a:ext cx="88587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Basic Commands - version</a:t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7" name="Google Shape;447;p66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48" name="Google Shape;44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66"/>
          <p:cNvSpPr txBox="1"/>
          <p:nvPr/>
        </p:nvSpPr>
        <p:spPr>
          <a:xfrm>
            <a:off x="414725" y="1013900"/>
            <a:ext cx="8634000" cy="12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-- version: you can write the name of a program, add --version to check the version and if it is installed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0" name="Google Shape;45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74200"/>
            <a:ext cx="5389225" cy="376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7"/>
          <p:cNvSpPr txBox="1"/>
          <p:nvPr/>
        </p:nvSpPr>
        <p:spPr>
          <a:xfrm>
            <a:off x="285400" y="238450"/>
            <a:ext cx="88587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Wrapping up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56" name="Google Shape;456;p67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57" name="Google Shape;45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67"/>
          <p:cNvSpPr txBox="1"/>
          <p:nvPr/>
        </p:nvSpPr>
        <p:spPr>
          <a:xfrm>
            <a:off x="414725" y="1013900"/>
            <a:ext cx="8634000" cy="39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is a Terminal Window and its different ways to call it.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are the advantages on learning how to use some commands.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 to open it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 to run basic commands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Next: Install some programs. You might need to use the terminal to do so.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8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Installations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64" name="Google Shape;464;p68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65" name="Google Shape;46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68"/>
          <p:cNvSpPr txBox="1"/>
          <p:nvPr/>
        </p:nvSpPr>
        <p:spPr>
          <a:xfrm>
            <a:off x="414725" y="1164850"/>
            <a:ext cx="8616300" cy="3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MAC OS X: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-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Homebrew. You will need it to </a:t>
            </a: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install</a:t>
            </a: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other packages, like GIT.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https://brew.sh/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WINDOWS: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-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Git Bash. Comes as part of Git. 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ALL OS: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-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Visual Studio Code: </a:t>
            </a:r>
            <a:r>
              <a:rPr b="1" lang="en-GB" sz="1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https://code.visualstudio.com/</a:t>
            </a: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-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Git: </a:t>
            </a:r>
            <a:r>
              <a:rPr b="1" lang="en-GB" sz="1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https://git-scm.com/downloads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-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NodeJS (Use the LTS Version): </a:t>
            </a:r>
            <a:r>
              <a:rPr b="1" lang="en-GB" sz="1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https://nodejs.org/en/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-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MongoDB: </a:t>
            </a:r>
            <a:r>
              <a:rPr b="1" lang="en-GB" sz="1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https://www.mongodb.com/try/download/community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9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Resources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72" name="Google Shape;472;p69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73" name="Google Shape;47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69"/>
          <p:cNvSpPr txBox="1"/>
          <p:nvPr/>
        </p:nvSpPr>
        <p:spPr>
          <a:xfrm>
            <a:off x="414725" y="1164850"/>
            <a:ext cx="8616300" cy="3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Bash Documentation: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https://www.gnu.org/software/bash/manual/bash.html#What-is-Bash_003f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Bash Tips: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https://dev.to/awwsmm/101-bash-commands-and-tips-for-beginners-to-experts-30je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Bash Basic </a:t>
            </a: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Commands</a:t>
            </a: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https://www.educative.io/blog/bash-shell-command-cheat-sheet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FFFF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Types of Terminals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4" name="Google Shape;154;p34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5" name="Google Shape;15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414725" y="1313250"/>
            <a:ext cx="8774100" cy="28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b="1" lang="en-GB" sz="1600">
                <a:latin typeface="Montserrat"/>
                <a:ea typeface="Montserrat"/>
                <a:cs typeface="Montserrat"/>
                <a:sym typeface="Montserrat"/>
              </a:rPr>
              <a:t>Dumb terminal:</a:t>
            </a:r>
            <a:r>
              <a:rPr lang="en-GB" sz="1600">
                <a:latin typeface="Montserrat Light"/>
                <a:ea typeface="Montserrat Light"/>
                <a:cs typeface="Montserrat Light"/>
                <a:sym typeface="Montserrat Light"/>
              </a:rPr>
              <a:t> has no built-in data processing capabilities and serves only to send and receive data. No p</a:t>
            </a:r>
            <a:r>
              <a:rPr lang="en-GB" sz="1600">
                <a:latin typeface="Montserrat Light"/>
                <a:ea typeface="Montserrat Light"/>
                <a:cs typeface="Montserrat Light"/>
                <a:sym typeface="Montserrat Light"/>
              </a:rPr>
              <a:t>rocessing</a:t>
            </a:r>
            <a:r>
              <a:rPr lang="en-GB" sz="1600">
                <a:latin typeface="Montserrat Light"/>
                <a:ea typeface="Montserrat Light"/>
                <a:cs typeface="Montserrat Light"/>
                <a:sym typeface="Montserrat Light"/>
              </a:rPr>
              <a:t> capabilities, connects directly to a host computer which is the one who performs the tasks.</a:t>
            </a:r>
            <a:endParaRPr sz="16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b="1" lang="en-GB" sz="1600">
                <a:latin typeface="Montserrat"/>
                <a:ea typeface="Montserrat"/>
                <a:cs typeface="Montserrat"/>
                <a:sym typeface="Montserrat"/>
              </a:rPr>
              <a:t>Intelligent terminal: </a:t>
            </a:r>
            <a:r>
              <a:rPr lang="en-GB" sz="1600">
                <a:latin typeface="Montserrat Light"/>
                <a:ea typeface="Montserrat Light"/>
                <a:cs typeface="Montserrat Light"/>
                <a:sym typeface="Montserrat Light"/>
              </a:rPr>
              <a:t>has substantial data processing capabilities due to inbuilt processor and memory. For example: Your own computer.</a:t>
            </a:r>
            <a:endParaRPr sz="16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5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The Terminal Window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2" name="Google Shape;162;p35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3" name="Google Shape;1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5"/>
          <p:cNvSpPr txBox="1"/>
          <p:nvPr/>
        </p:nvSpPr>
        <p:spPr>
          <a:xfrm>
            <a:off x="414725" y="1223375"/>
            <a:ext cx="8774100" cy="3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latin typeface="Montserrat"/>
                <a:ea typeface="Montserrat"/>
                <a:cs typeface="Montserrat"/>
                <a:sym typeface="Montserrat"/>
              </a:rPr>
              <a:t>It is a window in a graphical interface that is used to display a command line</a:t>
            </a:r>
            <a:r>
              <a:rPr lang="en-GB" sz="2200"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b="1" lang="en-GB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r>
              <a:rPr b="1" lang="en-GB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 local or remote execution of a program</a:t>
            </a:r>
            <a:r>
              <a:rPr lang="en-GB"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 </a:t>
            </a:r>
            <a:r>
              <a:rPr lang="en-GB" sz="2200">
                <a:latin typeface="Montserrat Light"/>
                <a:ea typeface="Montserrat Light"/>
                <a:cs typeface="Montserrat Light"/>
                <a:sym typeface="Montserrat Light"/>
              </a:rPr>
              <a:t>T</a:t>
            </a:r>
            <a:r>
              <a:rPr lang="en-GB" sz="2200">
                <a:latin typeface="Montserrat Light"/>
                <a:ea typeface="Montserrat Light"/>
                <a:cs typeface="Montserrat Light"/>
                <a:sym typeface="Montserrat Light"/>
              </a:rPr>
              <a:t>he terminal window is widely used by developers to perform operations in local and remote computers.</a:t>
            </a:r>
            <a:endParaRPr sz="22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6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The Terminal Window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0" name="Google Shape;170;p36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1" name="Google Shape;1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6"/>
          <p:cNvSpPr txBox="1"/>
          <p:nvPr/>
        </p:nvSpPr>
        <p:spPr>
          <a:xfrm>
            <a:off x="414725" y="1062425"/>
            <a:ext cx="8774100" cy="3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73" name="Google Shape;173;p36"/>
          <p:cNvPicPr preferRelativeResize="0"/>
          <p:nvPr/>
        </p:nvPicPr>
        <p:blipFill rotWithShape="1">
          <a:blip r:embed="rId4">
            <a:alphaModFix/>
          </a:blip>
          <a:srcRect b="5926" l="0" r="0" t="0"/>
          <a:stretch/>
        </p:blipFill>
        <p:spPr>
          <a:xfrm>
            <a:off x="1944275" y="1148174"/>
            <a:ext cx="5715000" cy="348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7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The Terminal Window</a:t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9" name="Google Shape;179;p37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0" name="Google Shape;18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7"/>
          <p:cNvSpPr txBox="1"/>
          <p:nvPr/>
        </p:nvSpPr>
        <p:spPr>
          <a:xfrm>
            <a:off x="414725" y="1062425"/>
            <a:ext cx="87741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Why?</a:t>
            </a:r>
            <a:endParaRPr sz="2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82" name="Google Shape;18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725" y="1630400"/>
            <a:ext cx="4822675" cy="318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7"/>
          <p:cNvSpPr txBox="1"/>
          <p:nvPr/>
        </p:nvSpPr>
        <p:spPr>
          <a:xfrm>
            <a:off x="5407625" y="1630400"/>
            <a:ext cx="3651900" cy="3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latin typeface="Montserrat"/>
                <a:ea typeface="Montserrat"/>
                <a:cs typeface="Montserrat"/>
                <a:sym typeface="Montserrat"/>
              </a:rPr>
              <a:t>Because s</a:t>
            </a:r>
            <a:r>
              <a:rPr b="1" lang="en-GB" sz="2200">
                <a:latin typeface="Montserrat"/>
                <a:ea typeface="Montserrat"/>
                <a:cs typeface="Montserrat"/>
                <a:sym typeface="Montserrat"/>
              </a:rPr>
              <a:t>ome programs that we are going to use during this course rely on terminal input, like Git or NodeJS.</a:t>
            </a:r>
            <a:endParaRPr sz="22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8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Why you should learn it - Advantages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9" name="Google Shape;189;p38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0" name="Google Shape;1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8"/>
          <p:cNvSpPr txBox="1"/>
          <p:nvPr/>
        </p:nvSpPr>
        <p:spPr>
          <a:xfrm>
            <a:off x="285400" y="1223375"/>
            <a:ext cx="8903400" cy="3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b="1" lang="en-GB" sz="1600">
                <a:latin typeface="Montserrat"/>
                <a:ea typeface="Montserrat"/>
                <a:cs typeface="Montserrat"/>
                <a:sym typeface="Montserrat"/>
              </a:rPr>
              <a:t>Efficiency</a:t>
            </a:r>
            <a:r>
              <a:rPr b="1" lang="en-GB" sz="1600"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GB" sz="1600">
                <a:latin typeface="Montserrat Light"/>
                <a:ea typeface="Montserrat Light"/>
                <a:cs typeface="Montserrat Light"/>
                <a:sym typeface="Montserrat Light"/>
              </a:rPr>
              <a:t>very fast to perform operations if you know what you want to do.</a:t>
            </a:r>
            <a:endParaRPr sz="16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b="1" lang="en-GB" sz="1600">
                <a:latin typeface="Montserrat"/>
                <a:ea typeface="Montserrat"/>
                <a:cs typeface="Montserrat"/>
                <a:sym typeface="Montserrat"/>
              </a:rPr>
              <a:t>Lightweight: </a:t>
            </a:r>
            <a:r>
              <a:rPr lang="en-GB" sz="1600">
                <a:latin typeface="Montserrat Light"/>
                <a:ea typeface="Montserrat Light"/>
                <a:cs typeface="Montserrat Light"/>
                <a:sym typeface="Montserrat Light"/>
              </a:rPr>
              <a:t>fewer system resources to implement than a GUI (Graphical User Interface).</a:t>
            </a:r>
            <a:endParaRPr sz="16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b="1" lang="en-GB" sz="1600">
                <a:latin typeface="Montserrat"/>
                <a:ea typeface="Montserrat"/>
                <a:cs typeface="Montserrat"/>
                <a:sym typeface="Montserrat"/>
              </a:rPr>
              <a:t>Generic: </a:t>
            </a:r>
            <a:r>
              <a:rPr lang="en-GB" sz="1600">
                <a:latin typeface="Montserrat Light"/>
                <a:ea typeface="Montserrat Light"/>
                <a:cs typeface="Montserrat Light"/>
                <a:sym typeface="Montserrat Light"/>
              </a:rPr>
              <a:t>once you learn the </a:t>
            </a:r>
            <a:r>
              <a:rPr lang="en-GB" sz="1600">
                <a:latin typeface="Montserrat Light"/>
                <a:ea typeface="Montserrat Light"/>
                <a:cs typeface="Montserrat Light"/>
                <a:sym typeface="Montserrat Light"/>
              </a:rPr>
              <a:t>syntax</a:t>
            </a:r>
            <a:r>
              <a:rPr lang="en-GB" sz="1600">
                <a:latin typeface="Montserrat Light"/>
                <a:ea typeface="Montserrat Light"/>
                <a:cs typeface="Montserrat Light"/>
                <a:sym typeface="Montserrat Light"/>
              </a:rPr>
              <a:t>, it can be used to execute commands in other devices that also use that type of command language.</a:t>
            </a:r>
            <a:endParaRPr sz="16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Some programming and maintenance tasks may not have a graphical user interface and may still use a command line.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9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Disa</a:t>
            </a: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dvantages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7" name="Google Shape;197;p39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8" name="Google Shape;19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9"/>
          <p:cNvSpPr txBox="1"/>
          <p:nvPr/>
        </p:nvSpPr>
        <p:spPr>
          <a:xfrm>
            <a:off x="285400" y="1223375"/>
            <a:ext cx="8903400" cy="3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b="1" lang="en-GB" sz="1600">
                <a:latin typeface="Montserrat"/>
                <a:ea typeface="Montserrat"/>
                <a:cs typeface="Montserrat"/>
                <a:sym typeface="Montserrat"/>
              </a:rPr>
              <a:t>Not as intuitive to use as a GUI (Graphical User Interface)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b="1" lang="en-GB" sz="1600">
                <a:latin typeface="Montserrat"/>
                <a:ea typeface="Montserrat"/>
                <a:cs typeface="Montserrat"/>
                <a:sym typeface="Montserrat"/>
              </a:rPr>
              <a:t>You need to know how to read what is going on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b="1" lang="en-GB" sz="1600">
                <a:latin typeface="Montserrat"/>
                <a:ea typeface="Montserrat"/>
                <a:cs typeface="Montserrat"/>
                <a:sym typeface="Montserrat"/>
              </a:rPr>
              <a:t>Requires practice to master it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lutter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